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94" r:id="rId3"/>
    <p:sldId id="290" r:id="rId4"/>
    <p:sldId id="288" r:id="rId5"/>
    <p:sldId id="319" r:id="rId6"/>
    <p:sldId id="324" r:id="rId7"/>
    <p:sldId id="330" r:id="rId8"/>
    <p:sldId id="331" r:id="rId9"/>
    <p:sldId id="328" r:id="rId10"/>
    <p:sldId id="327" r:id="rId11"/>
    <p:sldId id="329" r:id="rId12"/>
    <p:sldId id="325" r:id="rId13"/>
    <p:sldId id="326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" panose="02040604050505020304" pitchFamily="18" charset="0"/>
      <p:regular r:id="rId19"/>
    </p:embeddedFont>
  </p:embeddedFontLst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ABF27-481D-44F4-BCC0-C7CAF8583E5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06D8E-5BEA-4753-8B79-CFE1FA05F0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back_tit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69613"/>
          </a:xfrm>
          <a:prstGeom prst="rect">
            <a:avLst/>
          </a:prstGeom>
        </p:spPr>
      </p:pic>
      <p:pic>
        <p:nvPicPr>
          <p:cNvPr id="4" name="Picture 8" descr="Бунин (7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928802"/>
            <a:ext cx="271464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357298"/>
            <a:ext cx="87154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Социальное, философское, эстетическое осмысление жизни в рассказе И.Бунина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«Господин из Сан-Франциско»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(1915г.).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Символика в рассказе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orn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5929330"/>
            <a:ext cx="1152128" cy="54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910" y="1571612"/>
            <a:ext cx="78581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«Некто шел по какой-то дороге и нашел нечто. Некоторую часть найденного он отдал товарищу, а кое-что бросил. Что у него осталось?»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85032" name="Object 8"/>
          <p:cNvGraphicFramePr>
            <a:graphicFrameLocks noChangeAspect="1"/>
          </p:cNvGraphicFramePr>
          <p:nvPr/>
        </p:nvGraphicFramePr>
        <p:xfrm>
          <a:off x="5429256" y="4359776"/>
          <a:ext cx="1643074" cy="2136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lip" r:id="rId4" imgW="1857600" imgH="3995640" progId="MS_ClipArt_Gallery.2">
                  <p:embed/>
                </p:oleObj>
              </mc:Choice>
              <mc:Fallback>
                <p:oleObj name="Clip" r:id="rId4" imgW="1857600" imgH="3995640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4359776"/>
                        <a:ext cx="1643074" cy="21362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404664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Ожегов С.И. Словарь русского языка.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Под ред. Н.Ю. Шведовой. – 20-е изд. М.: Рус. яз., 1989.- 750с.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428737"/>
            <a:ext cx="85725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Господин.</a:t>
            </a:r>
            <a:r>
              <a:rPr lang="ru-RU" dirty="0" smtClean="0"/>
              <a:t>1. При фамилии или звании- форма вежливого  обращения или упоминания (Господин министр). 2. В буржуазно-дворянском обществе: человек, принадлежавший к привилегированному классу (Пожилой господин). 3. Человек, обладающий властью эксплуатировать зависимых от него людей; барин; повелитель (Господа и крепостные). 4. Тот, кто властен распоряжаться чем-нибудь. (Господин положения. Господин своей судьбы. Сам себе господин) (страница 115).</a:t>
            </a:r>
          </a:p>
          <a:p>
            <a:r>
              <a:rPr lang="ru-RU" b="1" u="sng" dirty="0" smtClean="0"/>
              <a:t> -Социальный. </a:t>
            </a:r>
            <a:r>
              <a:rPr lang="ru-RU" dirty="0" smtClean="0"/>
              <a:t>Общественный, относящийся к жизни людей и их отношениям в обществе.(Социальная среда. Социальное положение.) (страница 614).</a:t>
            </a:r>
          </a:p>
          <a:p>
            <a:r>
              <a:rPr lang="ru-RU" b="1" u="sng" dirty="0" smtClean="0"/>
              <a:t>-Философский</a:t>
            </a:r>
            <a:r>
              <a:rPr lang="ru-RU" b="1" dirty="0" smtClean="0"/>
              <a:t> (см. «философия»).</a:t>
            </a:r>
            <a:r>
              <a:rPr lang="ru-RU" dirty="0" smtClean="0"/>
              <a:t> 1.Наука о наиболее общих законах развития природы, общества и мышления.2. Свойственный философу (во 2 знач.), разумный, рассудительный и спокойный (страница 696).</a:t>
            </a:r>
          </a:p>
          <a:p>
            <a:r>
              <a:rPr lang="ru-RU" b="1" u="sng" dirty="0" smtClean="0"/>
              <a:t>-Эстетический</a:t>
            </a:r>
            <a:r>
              <a:rPr lang="ru-RU" b="1" dirty="0" smtClean="0"/>
              <a:t>(см. «эстетика»).</a:t>
            </a:r>
            <a:r>
              <a:rPr lang="ru-RU" dirty="0" smtClean="0"/>
              <a:t>2. Художественный, относящийся к чувству прекрасного, к красоте.(Эстетическое воспитание. Эстетическое удовольствие.) (страница 744)</a:t>
            </a:r>
            <a:r>
              <a:rPr lang="ru-RU" b="1" dirty="0" smtClean="0"/>
              <a:t>.</a:t>
            </a:r>
            <a:endParaRPr lang="ru-RU" dirty="0" smtClean="0"/>
          </a:p>
          <a:p>
            <a:r>
              <a:rPr lang="ru-RU" b="1" u="sng" dirty="0" smtClean="0"/>
              <a:t>-Символика</a:t>
            </a:r>
            <a:r>
              <a:rPr lang="ru-RU" b="1" dirty="0" smtClean="0"/>
              <a:t>.</a:t>
            </a:r>
            <a:r>
              <a:rPr lang="ru-RU" dirty="0" smtClean="0"/>
              <a:t>1.Символическое значение, приписываемое чему-нибудь. (Символика цветов)2. Совокупность каких-нибудь символов. (страница 585)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404664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 абзац  рассказа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1" y="1714488"/>
            <a:ext cx="8001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«Господин из Сан-Франциско – имени его ни в Неаполе, ни на Капри никто не запомнил- ехал в Старый Свет на целых два года, с женой и дочерью, единственно ради развлечения»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285729"/>
            <a:ext cx="6912768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 абзац  рассказа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1" y="1071546"/>
            <a:ext cx="864399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«Он был твердо уверен, что имеет полное право на отдых, на удовольствие, на путешествие долгое и комфортабельное, и мало ли еще на что. Для такой уверенности у него был тот резон, что, во-первых, он был богат, а во-вторых, только что приступал к жизни, несмотря на свои пятьдесят восемь лет. До этой поры он не жил, а лишь существовал, правда очень недурно, но все же возлагая все надежды на будущее. Он работал не покладая рук, – китайцы, которых он выписывал к себе на работы целыми тысячами, хорошо знали, что это значит! – и, наконец, увидел, что сделано уже много, что он почти сравнялся с теми, кого некогда взял себе за образец, и решил передохнуть. Люди, к которым принадлежал он, имели обычай начинать наслаждения жизнью с поездки в Европу, в Индию, в Египет. Положил и он поступить так же. Конечно, он хотел вознаградить за годы труда прежде всего себя; однако рад был и за жену с дочерью. Жена его никогда не отличалась особой впечатлительностью, но ведь все пожилые американки страстные путешественницы. А что до дочери, девушки на возрасте и слегка болезненной, то для нее путешествие было прямо необходимо – не говоря уже о пользе для здоровья, разве не бывает в путешествиях счастливых встреч? Тут иной раз сидишь за столом или рассматриваешь фрески рядом с миллиардером»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142853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 абзац  рассказа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857232"/>
            <a:ext cx="8501122" cy="6011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«Маршрут был выработан господином из Сан-Франциско обширный. В декабре и январе он надеялся наслаждаться солнцем Южной Италии, памятниками древности, тарантеллой, серенадами бродячих певцов и тем, что люди в его годы чувствую! особенно тонко, – любовью молоденьких неаполитанок, пусть даже и не совсем бескорыстной, карнавал он думал провести в Ницце, в Монте-Карло, куда в эту пору стекается самое отборное общество, – то самое, от которого зависят вое блага цивилизации: и фасон смокингов, и прочность тронов, и объявление войн, и благосостояние отелей, – где одни с азартом предаются автомобильным и парусным гонкам, другие рулетке, третьи тому, что принято называть флиртом, а четвертые – стрельбе в голубей, которые очень красиво взвиваются из садков над изумрудным газоном, на фоне моря цвета незабудок, и тотчас же стукаются белыми комочками о землю; начало марта он хотел посвятить Флоренции, к страстям господним приехать в Рим, чтобы слушать там </a:t>
            </a:r>
            <a:r>
              <a:rPr lang="ru-RU" sz="2000" b="1" dirty="0" err="1" smtClean="0"/>
              <a:t>Miserere</a:t>
            </a:r>
            <a:r>
              <a:rPr lang="ru-RU" sz="2000" b="1" dirty="0" smtClean="0"/>
              <a:t> ; входили в его планы и Венеция, и Париж, и бой быков в Севилье, и купанье на английских островах, и Афины, и Константинополь, и Палестина, и Египет, и даже Япония, – разумеется, уже на обратном пути… И все пошло сперва прекрасно»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1785926"/>
            <a:ext cx="8286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</a:t>
            </a:r>
            <a:r>
              <a:rPr lang="ru-RU" sz="600" b="1" dirty="0" smtClean="0">
                <a:latin typeface="Times New Roman" pitchFamily="18" charset="0"/>
                <a:cs typeface="Times New Roman" pitchFamily="18" charset="0"/>
              </a:rPr>
              <a:t>Господин из Сан-Франциско – имени его ни в Неаполе, ни на Капри никто не запомнил – ехал в Старый Свет на целых два года, с женой и дочерью, единственно ради развлечения.</a:t>
            </a:r>
          </a:p>
          <a:p>
            <a:r>
              <a:rPr lang="ru-RU" sz="600" b="1" dirty="0" smtClean="0">
                <a:latin typeface="Times New Roman" pitchFamily="18" charset="0"/>
                <a:cs typeface="Times New Roman" pitchFamily="18" charset="0"/>
              </a:rPr>
              <a:t>       Он был твердо уверен, что имеет полное право на отдых, на удовольствие, на путешествие долгое и комфортабельное, и мало ли еще на что. Для такой уверенности у него был тот резон, что, во-первых, он был богат, а во-вторых, только что приступал к жизни, несмотря на свои пятьдесят восемь лет. До этой поры он не жил, а лишь существовал, правда очень недурно, но все же возлагая все надежды на будущее. Он работал не покладая рук, – китайцы, которых он выписывал к себе на работы целыми тысячами, хорошо знали, что это значит! – и, наконец, увидел, что сделано уже много, что он почти сравнялся с теми, кого некогда взял себе за образец, и решил передохнуть. Люди, к которым принадлежал он, имели обычай начинать наслаждения жизнью с поездки в Европу, в Индию, в Египет. Положил и он поступить так же. Конечно, он хотел вознаградить за годы труда прежде всего себя; однако рад был и за жену с дочерью. Жена его никогда не отличалась особой впечатлительностью, но ведь вое пожилые американки страстные путешественницы. А что до дочери, девушки на возрасте и слегка болезненной, то для нее путешествие было прямо необходимо – не говоря уже о пользе для здоровья, разве не бывает в путешествиях счастливых встреч? Тут иной раз сидишь за столом или рассматриваешь фрески рядом с миллиардером.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" b="1" dirty="0" smtClean="0">
                <a:latin typeface="Times New Roman" pitchFamily="18" charset="0"/>
                <a:cs typeface="Times New Roman" pitchFamily="18" charset="0"/>
              </a:rPr>
              <a:t>       Маршрут был выработан господином из Сан-Франциско обширный. В декабре и январе он надеялся наслаждаться солнцем Южной Италии, памятниками древности, тарантеллой, серенадами бродячих певцов и тем, что люди в его годы чувствую! особенно тонко, – любовью молоденьких неаполитанок, пусть даже и не совсем бескорыстной, карнавал он думал провести в Ницце, в Монте-Карло, куда в эту пору стекается самое отборное общество, – то самое, от которого зависят вое блага цивилизации: </a:t>
            </a:r>
            <a:r>
              <a:rPr lang="ru-RU" sz="600" b="1" dirty="0" err="1" smtClean="0">
                <a:latin typeface="Times New Roman" pitchFamily="18" charset="0"/>
                <a:cs typeface="Times New Roman" pitchFamily="18" charset="0"/>
              </a:rPr>
              <a:t>ифасон</a:t>
            </a:r>
            <a:r>
              <a:rPr lang="ru-RU" sz="600" b="1" dirty="0" smtClean="0">
                <a:latin typeface="Times New Roman" pitchFamily="18" charset="0"/>
                <a:cs typeface="Times New Roman" pitchFamily="18" charset="0"/>
              </a:rPr>
              <a:t> смокингов, и прочность тронов, и объявление войн, и благосостояние отелей, – где одни с азартом предаются автомобильным и парусным гонкам, другие рулетке, третьи тому, что принято называть флиртом, а четвертые – стрельбе в голубей, которые очень красиво взвиваются из садков над изумрудным газоном, на фоне моря цвета незабудок, и тотчас же стукаются белыми комочками о землю; начало марта он хотел посвятить Флоренции, к страстям господним приехать в Рим, чтобы слушать там </a:t>
            </a:r>
            <a:r>
              <a:rPr lang="ru-RU" sz="600" b="1" dirty="0" err="1" smtClean="0">
                <a:latin typeface="Times New Roman" pitchFamily="18" charset="0"/>
                <a:cs typeface="Times New Roman" pitchFamily="18" charset="0"/>
              </a:rPr>
              <a:t>Miserere</a:t>
            </a:r>
            <a:r>
              <a:rPr lang="ru-RU" sz="600" b="1" dirty="0" smtClean="0">
                <a:latin typeface="Times New Roman" pitchFamily="18" charset="0"/>
                <a:cs typeface="Times New Roman" pitchFamily="18" charset="0"/>
              </a:rPr>
              <a:t> ; входили в его планы и Венеция, и Париж, и бой быков в Севилье, и купанье на английских островах, и Афины, и Константинополь, и Палестина, и Египет, и даже Япония, – разумеется, уже на обратном пути… И все пошло сперва прекрасно.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 </a:t>
            </a:r>
            <a:endParaRPr lang="ru-RU" sz="2400" b="1" dirty="0">
              <a:latin typeface="Century" pitchFamily="18" charset="0"/>
            </a:endParaRPr>
          </a:p>
        </p:txBody>
      </p:sp>
      <p:pic>
        <p:nvPicPr>
          <p:cNvPr id="8" name="Picture 7" descr="bun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3733800"/>
            <a:ext cx="2182821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7620" y="785795"/>
            <a:ext cx="47149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Очерчен схематично,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без психологизма, какой-либо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индивидуальности,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неповторимости его личности.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Его ни разу не называют ни по имени,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ни по фамилии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index_p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14422"/>
            <a:ext cx="295275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857233"/>
            <a:ext cx="450059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«…однако рад был и за жену с дочерью. Жена его никогда не отличалась особой впечатлительностью, но ведь все пожилые американки страстные путешественницы. А что до дочери, девушки на возрасте и слегка болезненной, то для нее путешествие было прямо необходимо – не говоря уже о пользе для здоровья, разве не бывает в путешествиях счастливых встреч? Тут иной раз сидишь за столом или рассматриваешь фрески рядом с миллиардером»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da9530895a2c22ca4bb558a2109bd7a4"/>
          <p:cNvPicPr>
            <a:picLocks noChangeAspect="1" noChangeArrowheads="1"/>
          </p:cNvPicPr>
          <p:nvPr/>
        </p:nvPicPr>
        <p:blipFill>
          <a:blip r:embed="rId3">
            <a:lum bright="-12000" contrast="12000"/>
          </a:blip>
          <a:srcRect l="28000" t="32022"/>
          <a:stretch>
            <a:fillRect/>
          </a:stretch>
        </p:blipFill>
        <p:spPr bwMode="auto">
          <a:xfrm rot="206500">
            <a:off x="5072066" y="3143248"/>
            <a:ext cx="3429000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910" y="404664"/>
            <a:ext cx="79296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Пароход «АТЛАНТИДА»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намёк на призрачность, обречённость путешествия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образ "корабля мертвецов"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ДЕТАЛИ: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-огненные глаза "АТЛАНТИДЫ"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-сирена "завывала с адской мрачностью..."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-трюм и судовая машина уподобляются 9 кругу ада)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4" descr="RML6-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643314"/>
            <a:ext cx="3786214" cy="295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2844" y="3714752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</a:t>
            </a:r>
            <a:r>
              <a:rPr lang="ru-RU" b="1" dirty="0" smtClean="0">
                <a:solidFill>
                  <a:srgbClr val="FF0000"/>
                </a:solidFill>
              </a:rPr>
              <a:t>Верхняя палуба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016" y="5715016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Трюм корабля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" name="Picture 8" descr="images (8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3786190"/>
            <a:ext cx="2280468" cy="1928826"/>
          </a:xfrm>
          <a:prstGeom prst="rect">
            <a:avLst/>
          </a:prstGeom>
          <a:noFill/>
        </p:spPr>
      </p:pic>
      <p:sp>
        <p:nvSpPr>
          <p:cNvPr id="10" name="AutoShape 6"/>
          <p:cNvSpPr>
            <a:spLocks noChangeArrowheads="1"/>
          </p:cNvSpPr>
          <p:nvPr/>
        </p:nvSpPr>
        <p:spPr bwMode="auto">
          <a:xfrm rot="11985110">
            <a:off x="4411649" y="3346745"/>
            <a:ext cx="237786" cy="3589388"/>
          </a:xfrm>
          <a:prstGeom prst="upArrow">
            <a:avLst>
              <a:gd name="adj1" fmla="val 50000"/>
              <a:gd name="adj2" fmla="val 176307"/>
            </a:avLst>
          </a:prstGeom>
          <a:solidFill>
            <a:srgbClr val="FF0000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ru-RU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2" name="Picture 5" descr="На палубе Атлантиды"/>
          <p:cNvPicPr>
            <a:picLocks noChangeAspect="1" noChangeArrowheads="1"/>
          </p:cNvPicPr>
          <p:nvPr/>
        </p:nvPicPr>
        <p:blipFill>
          <a:blip r:embed="rId5"/>
          <a:srcRect b="7143"/>
          <a:stretch>
            <a:fillRect/>
          </a:stretch>
        </p:blipFill>
        <p:spPr bwMode="auto">
          <a:xfrm>
            <a:off x="500034" y="4071942"/>
            <a:ext cx="17859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6050" y="404664"/>
            <a:ext cx="342902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Мотивы автоматизма, иллюзорности пронизывают</a:t>
            </a:r>
          </a:p>
          <a:p>
            <a:pPr algn="ctr"/>
            <a:r>
              <a:rPr lang="ru-RU" sz="2400" b="1" dirty="0" smtClean="0"/>
              <a:t> весь быт этой новой "цивилизации".</a:t>
            </a:r>
            <a:endParaRPr lang="ru-RU" sz="2400" dirty="0" smtClean="0"/>
          </a:p>
          <a:p>
            <a:pPr algn="ctr"/>
            <a:r>
              <a:rPr lang="ru-RU" sz="2400" b="1" dirty="0" smtClean="0"/>
              <a:t>"Изящная влюблённая пара,  нанятая...</a:t>
            </a:r>
          </a:p>
          <a:p>
            <a:pPr algn="ctr"/>
            <a:r>
              <a:rPr lang="ru-RU" sz="2400" b="1" dirty="0" smtClean="0"/>
              <a:t> играть в любовь за деньги".</a:t>
            </a:r>
            <a:endParaRPr lang="ru-RU" sz="2400" dirty="0" smtClean="0"/>
          </a:p>
          <a:p>
            <a:pPr algn="ctr"/>
            <a:r>
              <a:rPr lang="ru-RU" sz="2400" b="1" dirty="0" smtClean="0"/>
              <a:t>"Кожа на плоском лице азиатского принца </a:t>
            </a:r>
          </a:p>
          <a:p>
            <a:pPr algn="ctr"/>
            <a:r>
              <a:rPr lang="ru-RU" sz="2400" b="1" dirty="0" smtClean="0"/>
              <a:t>точно натянута и как будто </a:t>
            </a:r>
          </a:p>
          <a:p>
            <a:pPr algn="ctr"/>
            <a:r>
              <a:rPr lang="ru-RU" sz="2400" b="1" dirty="0" smtClean="0"/>
              <a:t>слегка лакирована"- образ марионетки, маски</a:t>
            </a:r>
            <a:endParaRPr lang="ru-RU" sz="2400" dirty="0"/>
          </a:p>
        </p:txBody>
      </p:sp>
      <p:pic>
        <p:nvPicPr>
          <p:cNvPr id="5" name="Picture 8" descr="P1644 "/>
          <p:cNvPicPr>
            <a:picLocks noChangeAspect="1" noChangeArrowheads="1"/>
          </p:cNvPicPr>
          <p:nvPr/>
        </p:nvPicPr>
        <p:blipFill>
          <a:blip r:embed="rId3"/>
          <a:srcRect l="10001" t="9055" r="10001" b="10629"/>
          <a:stretch>
            <a:fillRect/>
          </a:stretch>
        </p:blipFill>
        <p:spPr bwMode="auto">
          <a:xfrm>
            <a:off x="571472" y="3286124"/>
            <a:ext cx="2000264" cy="2550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Перед выходо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928670"/>
            <a:ext cx="228345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_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910" y="404664"/>
            <a:ext cx="731346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Рассказ продолжает традицию Л.Н.Толстого, изображавшего болезнь и смерть, как важнейшие события, выявляющие истинную цену личности.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Наряду с философской линией в рассказе разрабатывается социальная проблематика, связанная с критическим отношением к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бездуховности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буржуазного общества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века, к возвышению технического прогресса в ущерб внутреннему совершенствованию.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Пафос рассказа – в ощущении неотвратимости гибели этого мира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142852"/>
            <a:ext cx="1752308" cy="221457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Рисунок 5" descr="orn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34" y="6429396"/>
            <a:ext cx="937814" cy="327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fc7e66ba9dd96492ba56f9d52625defcac77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1078</Words>
  <Application>Microsoft Office PowerPoint</Application>
  <PresentationFormat>Экран (4:3)</PresentationFormat>
  <Paragraphs>48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</vt:lpstr>
      <vt:lpstr>Times New Roman</vt:lpstr>
      <vt:lpstr>Тема Office</vt:lpstr>
      <vt:lpstr>Clip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СОШ-2</cp:lastModifiedBy>
  <cp:revision>184</cp:revision>
  <dcterms:created xsi:type="dcterms:W3CDTF">2012-08-29T06:39:15Z</dcterms:created>
  <dcterms:modified xsi:type="dcterms:W3CDTF">2017-01-27T10:00:30Z</dcterms:modified>
</cp:coreProperties>
</file>